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0" r:id="rId3"/>
    <p:sldId id="271" r:id="rId4"/>
    <p:sldId id="257" r:id="rId5"/>
    <p:sldId id="273" r:id="rId6"/>
    <p:sldId id="262" r:id="rId7"/>
    <p:sldId id="261" r:id="rId8"/>
    <p:sldId id="259" r:id="rId9"/>
    <p:sldId id="260" r:id="rId10"/>
    <p:sldId id="266" r:id="rId11"/>
    <p:sldId id="263" r:id="rId12"/>
    <p:sldId id="264" r:id="rId13"/>
    <p:sldId id="265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47349" autoAdjust="0"/>
    <p:restoredTop sz="73524" autoAdjust="0"/>
  </p:normalViewPr>
  <p:slideViewPr>
    <p:cSldViewPr snapToGrid="0">
      <p:cViewPr>
        <p:scale>
          <a:sx n="75" d="100"/>
          <a:sy n="75" d="100"/>
        </p:scale>
        <p:origin x="216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68F4C-97F5-43EC-9D10-2E54859C7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29A5E-257B-4243-98C1-632DFC5C56B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36533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6533D-B3F3-4B3E-B445-8C3303DCA1C3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94D12-C219-425B-99F6-78FC687FAED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23506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92131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32619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804289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339397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51252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450068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863473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400" b="0" dirty="0" smtClean="0"/>
              <a:t>๑. ทำ</a:t>
            </a:r>
            <a:r>
              <a:rPr lang="th-TH" sz="1400" b="0" dirty="0" err="1" smtClean="0"/>
              <a:t>คําสั่ง</a:t>
            </a:r>
            <a:r>
              <a:rPr lang="th-TH" sz="1400" b="0" dirty="0" smtClean="0"/>
              <a:t>แต่งตั้งคณะทำงานปรับหลักสูตรสถานศึกษา</a:t>
            </a:r>
          </a:p>
          <a:p>
            <a:r>
              <a:rPr lang="th-TH" sz="1400" b="0" dirty="0" smtClean="0"/>
              <a:t>     สาระการเรียนรู้ท้องถิ่นด้านสิ่งแวดล้อมศึกษาที่ สอดคลองกับสภาพบริบทของท้องถิ่น</a:t>
            </a:r>
          </a:p>
          <a:p>
            <a:r>
              <a:rPr lang="th-TH" sz="1400" b="0" dirty="0" smtClean="0"/>
              <a:t>๒. วิเคราะห์วิเคราะห์สภาพปัจจุบัน ปัญหาของชุมชน เชื่อมโยงสู่หลักสูตรแกนกลางฯ มาตรฐาน </a:t>
            </a:r>
          </a:p>
          <a:p>
            <a:r>
              <a:rPr lang="th-TH" sz="1400" b="0" dirty="0" smtClean="0"/>
              <a:t>     ตัวชี้วัดที่สอดคล้องกับสิ่งแวดล้อมศึกษา  (โดยมีบันทึกการประชุม)</a:t>
            </a:r>
          </a:p>
          <a:p>
            <a:r>
              <a:rPr lang="th-TH" sz="1400" b="0" dirty="0" smtClean="0"/>
              <a:t>๓. จัดทำหน่วยการเรียนรู้แบบ</a:t>
            </a:r>
            <a:r>
              <a:rPr lang="th-TH" sz="1400" b="0" dirty="0" err="1" smtClean="0"/>
              <a:t>บูรณา</a:t>
            </a:r>
            <a:r>
              <a:rPr lang="th-TH" sz="1400" b="0" dirty="0" smtClean="0"/>
              <a:t>การสิ่งแวดล้อมศึกษาตามบริบทของท้องถิ่น/บริบทของสถานศึกษา</a:t>
            </a:r>
          </a:p>
          <a:p>
            <a:r>
              <a:rPr lang="th-TH" sz="1400" b="0" dirty="0" smtClean="0"/>
              <a:t>๔. จัดทำแผนการจัดการเรียนรู้สิ่งแวดล้อมศึกษาในกลุ่มสาระการเรียนรู้ที่เกี่ยวข้อง</a:t>
            </a:r>
          </a:p>
          <a:p>
            <a:r>
              <a:rPr lang="th-TH" sz="1400" b="0" dirty="0" smtClean="0"/>
              <a:t>๕. ใช้และประเมินหน่วย/แผนการจัดการเรียนรู้สิ่งแวดล้อมศึกษาของสถานศึกษา</a:t>
            </a:r>
          </a:p>
          <a:p>
            <a:r>
              <a:rPr lang="th-TH" sz="1400" b="0" dirty="0" smtClean="0"/>
              <a:t>๖. นิเทศติดตาม และประเมินหน่วย/แผนการจัดการเรียนรู้สิ่งแวดล้อมศึกษาของสถานศึกษา (แบบบันทึกการนิเทศ)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79417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2523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705215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222872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800" dirty="0" smtClean="0"/>
              <a:t>๑. จัดกิจกรรมการเรียนรู้บรรลุวัตถุประสงค์ของสิ่งแวดล้อมศึกษา ครอบคลุมทุกด้าน </a:t>
            </a:r>
          </a:p>
          <a:p>
            <a:r>
              <a:rPr lang="th-TH" sz="1800" dirty="0" smtClean="0"/>
              <a:t>๒. มีการจัดกิจกรรมให้นักเรียนวิเคราะห์สถานการณ์สิ่งแวดล้อมในปัจจุบันและ แนวโน้มที่จะเกิดขึ้นในอนาคต </a:t>
            </a:r>
          </a:p>
          <a:p>
            <a:r>
              <a:rPr lang="th-TH" sz="1800" dirty="0" smtClean="0"/>
              <a:t>๓. มีการจัดกิจกรรมการเรียนรู้ให้ผู้เรียนมีส่วนร่วมในการแก้ปัญหาสิ่งแวดล้อมในท้องถิ่น </a:t>
            </a:r>
          </a:p>
          <a:p>
            <a:r>
              <a:rPr lang="th-TH" sz="1800" dirty="0" smtClean="0"/>
              <a:t>๔. จัดกิจกรรมการเรียนรู้ด้านสิ่งแวดล้อมศึกษาเชื่อมโยงหลักปรัชญาของเศรษฐกิจ พอเพียงได้อย่างเหมาะสม </a:t>
            </a:r>
          </a:p>
          <a:p>
            <a:r>
              <a:rPr lang="th-TH" sz="1800" dirty="0" smtClean="0"/>
              <a:t>๕. มีการวัดประเมินผลการเรียนรู้ด้วยวิธีการที่หลากหลาย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39683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800" dirty="0" smtClean="0"/>
              <a:t>๑. จัดทำหรือจัดหาสื่อ/ นวัตกรรมการจัดการเรียนรู้ / แหล่งการเรียนรู้ /ภูมิปัญญาท้อง ถิ่นอย่างหลากหลายสอดคล้องกับ </a:t>
            </a:r>
          </a:p>
          <a:p>
            <a:r>
              <a:rPr lang="th-TH" sz="1800" dirty="0" smtClean="0"/>
              <a:t>     จุดประสงค์และกิจกรรมการเรียนรู้	 </a:t>
            </a:r>
          </a:p>
          <a:p>
            <a:r>
              <a:rPr lang="th-TH" sz="1800" dirty="0" smtClean="0"/>
              <a:t>๒. ใช้สื่อ/ นวัตกรรมการจัดการเรียนรู้แหล่งเรียนรู้และภูมิปัญญาท้องถิ่นอย่างหลากหลาย </a:t>
            </a:r>
          </a:p>
          <a:p>
            <a:r>
              <a:rPr lang="th-TH" sz="1800" dirty="0" smtClean="0"/>
              <a:t>๓. มีการประเมิน และรายงานผลการใช้สื่อ นวัตกรรมการจัดการเรียนรู้แหล่งเรียนรู้และ ภูมิปัญญาท้องถิ่น </a:t>
            </a:r>
          </a:p>
          <a:p>
            <a:r>
              <a:rPr lang="th-TH" sz="1800" dirty="0" smtClean="0"/>
              <a:t>๔. มีการ</a:t>
            </a:r>
            <a:r>
              <a:rPr lang="th-TH" sz="1800" dirty="0" err="1" smtClean="0"/>
              <a:t>นํา</a:t>
            </a:r>
            <a:r>
              <a:rPr lang="th-TH" sz="1800" dirty="0" smtClean="0"/>
              <a:t>ข้อมูลจากการประเมินมาใช้ปรับปรุงและพัฒนาสื่อ นวัตกรรมการจัดการเรียน รู้แหล่งเรียนรู้และภูมิปัญญาท้องถิ่น </a:t>
            </a:r>
          </a:p>
          <a:p>
            <a:r>
              <a:rPr lang="th-TH" sz="1800" dirty="0" smtClean="0"/>
              <a:t>๕. มีการเผยแพร่ ประชาสัมพันธ์สื่อ / นวัตกรรมการจัดการเรียนรู้ / แหล่งเรียนรู้ภายใน และภายนอกสถานศึกษา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050381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94D12-C219-425B-99F6-78FC687FAED5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01752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D9A2A0-3F48-4C3C-8EFB-FE677F09E4B4}" type="datetimeFigureOut">
              <a:rPr lang="th-TH" smtClean="0"/>
              <a:pPr/>
              <a:t>09/09/62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D2BBB4-25C5-4126-8B5E-882C1690E60E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5691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297513"/>
            <a:ext cx="12192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แนวทางการจัดทำหลักสูตรและการจัดการเรียนรู้สิ่งแวดล้อมศึกษา</a:t>
            </a:r>
            <a:endParaRPr lang="th-TH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55468" y="1954460"/>
            <a:ext cx="49423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โรงเรียนกำจัดขยะแบบครบ</a:t>
            </a:r>
            <a:r>
              <a:rPr lang="th-TH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วงจร</a:t>
            </a:r>
            <a:endParaRPr lang="th-TH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22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21852" t="12933" r="14681" b="8029"/>
          <a:stretch/>
        </p:blipFill>
        <p:spPr>
          <a:xfrm>
            <a:off x="0" y="0"/>
            <a:ext cx="12192000" cy="6875148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9805182" y="5542672"/>
            <a:ext cx="2222695" cy="12238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26665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1581" t="8894" r="5923" b="10144"/>
          <a:stretch/>
        </p:blipFill>
        <p:spPr>
          <a:xfrm>
            <a:off x="562707" y="112541"/>
            <a:ext cx="11498518" cy="63445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199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2338" t="10432" r="11869" b="8606"/>
          <a:stretch/>
        </p:blipFill>
        <p:spPr>
          <a:xfrm>
            <a:off x="482991" y="0"/>
            <a:ext cx="11226018" cy="67420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921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0500" t="10817" r="12086" b="7260"/>
          <a:stretch/>
        </p:blipFill>
        <p:spPr>
          <a:xfrm>
            <a:off x="338797" y="170058"/>
            <a:ext cx="11015003" cy="65536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461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0716" t="9856" r="19546" b="8221"/>
          <a:stretch/>
        </p:blipFill>
        <p:spPr>
          <a:xfrm>
            <a:off x="-1" y="0"/>
            <a:ext cx="12192001" cy="65596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04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7456" t="14012" r="9570" b="8972"/>
          <a:stretch/>
        </p:blipFill>
        <p:spPr>
          <a:xfrm>
            <a:off x="0" y="412954"/>
            <a:ext cx="11756703" cy="61353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55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7430" t="10282" r="18413" b="11089"/>
          <a:stretch/>
        </p:blipFill>
        <p:spPr>
          <a:xfrm>
            <a:off x="973394" y="93857"/>
            <a:ext cx="9645446" cy="6646155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8849032" y="6223819"/>
            <a:ext cx="2743200" cy="634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91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1"/>
          <p:cNvSpPr/>
          <p:nvPr/>
        </p:nvSpPr>
        <p:spPr>
          <a:xfrm>
            <a:off x="4292600" y="660430"/>
            <a:ext cx="1574800" cy="53337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450611" y="609600"/>
            <a:ext cx="122180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วิสัยทัศน์  </a:t>
            </a:r>
            <a:endParaRPr kumimoji="0" lang="en-US" altLang="th-TH" sz="1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07504" y="1360179"/>
            <a:ext cx="80089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    สำนักงานเขตมาตรฐาน</a:t>
            </a:r>
            <a:r>
              <a:rPr kumimoji="0" lang="th-TH" alt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</a:t>
            </a:r>
            <a:r>
              <a:rPr kumimoji="0" lang="th-TH" alt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โรงเรียนคุณภาพ</a:t>
            </a:r>
            <a:r>
              <a:rPr kumimoji="0" lang="th-TH" alt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</a:t>
            </a:r>
            <a:r>
              <a:rPr kumimoji="0" lang="th-TH" alt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ตามหลักปรัชญาของเศรษฐกิจพอเพียง</a:t>
            </a:r>
            <a:endParaRPr kumimoji="0" lang="th-TH" altLang="th-TH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Frame 2"/>
          <p:cNvSpPr/>
          <p:nvPr/>
        </p:nvSpPr>
        <p:spPr>
          <a:xfrm>
            <a:off x="4427537" y="2012691"/>
            <a:ext cx="1439863" cy="57725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86444" y="2079427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err="1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พันธ</a:t>
            </a:r>
            <a:r>
              <a:rPr lang="th-TH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</a:t>
            </a:r>
            <a:endParaRPr lang="th-TH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129584" y="3911190"/>
            <a:ext cx="2957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ตัวชี้วัดความสำเร็จ</a:t>
            </a:r>
            <a:endParaRPr lang="en-US" b="1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914400" y="2639553"/>
            <a:ext cx="82296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3. ส่งเสริมการจัดการศึกษาเพื่อพัฒนาคุณภาพชีวิตที่เป็นมิตรกับสิ่งแวดล้อม </a:t>
            </a:r>
            <a:b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</a:b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ยึดหลักปรัชญาของเศรษฐกิจพอเพียง 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4" name="Frame 2"/>
          <p:cNvSpPr/>
          <p:nvPr/>
        </p:nvSpPr>
        <p:spPr>
          <a:xfrm>
            <a:off x="3926757" y="3861023"/>
            <a:ext cx="2592617" cy="6114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1034310" y="4660773"/>
            <a:ext cx="887168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19. ร้อยละ 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๑๐๐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ของโรงเรียนที่ผ่านการประเมินการกำจัดขยะแบบครบ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วงจร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(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Zero Waste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)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741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/>
          <a:srcRect t="13850" r="6105" b="9418"/>
          <a:stretch>
            <a:fillRect/>
          </a:stretch>
        </p:blipFill>
        <p:spPr bwMode="auto">
          <a:xfrm>
            <a:off x="337655" y="1587500"/>
            <a:ext cx="9758845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889500"/>
            <a:ext cx="12192000" cy="1968500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1883303" y="167742"/>
            <a:ext cx="8281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แนวทางการ</a:t>
            </a:r>
            <a:r>
              <a:rPr lang="th-TH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พัฒนาหลักสูตรสถานศึกษา</a:t>
            </a:r>
            <a:endParaRPr lang="th-TH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6306" y="1343046"/>
            <a:ext cx="11515428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3600" b="1" dirty="0" smtClean="0"/>
              <a:t>๑. ทำ</a:t>
            </a:r>
            <a:r>
              <a:rPr lang="th-TH" sz="3600" b="1" dirty="0" err="1" smtClean="0"/>
              <a:t>คําสั่ง</a:t>
            </a:r>
            <a:r>
              <a:rPr lang="th-TH" sz="3600" b="1" dirty="0" smtClean="0"/>
              <a:t>แต</a:t>
            </a:r>
            <a:r>
              <a:rPr lang="th-TH" sz="3600" b="1" dirty="0"/>
              <a:t>่</a:t>
            </a:r>
            <a:r>
              <a:rPr lang="th-TH" sz="3600" b="1" dirty="0" smtClean="0"/>
              <a:t>งตั้งคณะทำงานปรับหลักสูตรสถานศึกษา</a:t>
            </a:r>
          </a:p>
          <a:p>
            <a:r>
              <a:rPr lang="th-TH" sz="3600" b="1" dirty="0" smtClean="0"/>
              <a:t>๒. วิเคราะห์วิเคราะห์สภาพปัจจุบัน ปัญหาของชุมชน เชื่อมโยงสู่หลักสูตรแกนกลางฯ </a:t>
            </a:r>
          </a:p>
          <a:p>
            <a:r>
              <a:rPr lang="th-TH" sz="3600" b="1" dirty="0"/>
              <a:t> </a:t>
            </a:r>
            <a:r>
              <a:rPr lang="th-TH" sz="3600" b="1" dirty="0" smtClean="0"/>
              <a:t>   มาตรฐานตัวชี้วัดที่</a:t>
            </a:r>
          </a:p>
          <a:p>
            <a:r>
              <a:rPr lang="th-TH" sz="3600" b="1" dirty="0" smtClean="0"/>
              <a:t>๓. จัดทำหน่วยการเรียนรู้</a:t>
            </a:r>
          </a:p>
          <a:p>
            <a:r>
              <a:rPr lang="th-TH" sz="3600" b="1" dirty="0" smtClean="0"/>
              <a:t>๔. จัดทำแผนการจัดการเรียนรู้</a:t>
            </a:r>
          </a:p>
          <a:p>
            <a:r>
              <a:rPr lang="th-TH" sz="3600" b="1" dirty="0" smtClean="0"/>
              <a:t>๕. ใช้และประเมินหน่วย/แผนการจัดการเรียนรู้</a:t>
            </a:r>
          </a:p>
          <a:p>
            <a:r>
              <a:rPr lang="th-TH" sz="3600" b="1" dirty="0" smtClean="0"/>
              <a:t>๖. นิเทศติดตาม และประเมินหน่วย/แผนการจัดการเรียนรู้</a:t>
            </a:r>
          </a:p>
          <a:p>
            <a:endParaRPr lang="th-TH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0241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59140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โครงการประกวดโรงเรียนปลอดขยะ </a:t>
            </a:r>
          </a:p>
          <a:p>
            <a:pPr algn="ctr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Zero Waste School)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03200" y="1889642"/>
            <a:ext cx="119888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นโยบาย การสนับสนุน และแผนการดำเนินงาน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กระบวนการส่งเสริมความรู้ความเข้าใจ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lang="th-TH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	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30</a:t>
            </a:r>
            <a:r>
              <a:rPr lang="th-TH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และการสร้างวินัยในการจัดการขยะมูลฝอย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70C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กระบวนส่งเสริมการมีส่วนร่วมในการจัดการขยะมูลฝอย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 20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การจัดการขยะภายในโรงเรียน โดยใช้หลัก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3Rs		4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 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ผลสำเร็จและความยั่งยืนของโรงเรียนปลอดขยะ		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6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การจัดการขยะตามหลักปรัชญาเศรษฐกิจพอเพียง</a:t>
            </a:r>
            <a:r>
              <a:rPr lang="th-TH" sz="2800" b="1" dirty="0" smtClean="0">
                <a:solidFill>
                  <a:srgbClr val="CC99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10 	คะแนน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rgbClr val="CC9900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และส่งเสริมคุณภาพสิ่งแวดล้อม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					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รวม	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140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8501" t="14471" r="15977" b="5913"/>
          <a:stretch/>
        </p:blipFill>
        <p:spPr>
          <a:xfrm>
            <a:off x="-1" y="0"/>
            <a:ext cx="12192001" cy="6852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76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8285" t="11202" r="15979" b="10336"/>
          <a:stretch/>
        </p:blipFill>
        <p:spPr>
          <a:xfrm>
            <a:off x="0" y="-1"/>
            <a:ext cx="12192000" cy="68157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364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59071" y="446113"/>
            <a:ext cx="1166880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การจัดการเรียนรู้ตามหน่วย/แผนการ</a:t>
            </a:r>
            <a:r>
              <a:rPr lang="th-TH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เรียนรู้</a:t>
            </a:r>
            <a:endParaRPr lang="th-TH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62268" y="1959371"/>
            <a:ext cx="995254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3600" b="1" dirty="0"/>
              <a:t>๑. จัดกิจกรรมการเรียนรู้บรรลุวัตถุประสงค์</a:t>
            </a:r>
          </a:p>
          <a:p>
            <a:r>
              <a:rPr lang="th-TH" sz="3600" b="1" dirty="0"/>
              <a:t>๒. มีการจัดกิจกรรมให้นักเรียนวิเคราะห์สถานการณ์</a:t>
            </a:r>
          </a:p>
          <a:p>
            <a:r>
              <a:rPr lang="th-TH" sz="3600" b="1" dirty="0"/>
              <a:t>๓. มีการจัดกิจกรรมการเรียนรู้ให้ผู้เรียนมีส่วนร่วม</a:t>
            </a:r>
          </a:p>
          <a:p>
            <a:r>
              <a:rPr lang="th-TH" sz="3600" b="1" dirty="0"/>
              <a:t>๔. จัดกิจกรรมการเรียนรู้ได้อย่างเหมาะสม </a:t>
            </a:r>
          </a:p>
          <a:p>
            <a:r>
              <a:rPr lang="th-TH" sz="3600" b="1" dirty="0"/>
              <a:t>๕. มีการวัดประเมินผลการเรียนรู้ด้วยวิธีการที่หลากหลาย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889500"/>
            <a:ext cx="12192000" cy="1968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646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889500"/>
            <a:ext cx="12192000" cy="1968500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359071" y="2381121"/>
            <a:ext cx="11165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2500" b="1" dirty="0" smtClean="0"/>
              <a:t>๑. จัดทำหรือจัดหาสื่อ/ นวัตกรรมการจัดการเรียนรู้ / แหล่งการเรียนรู้ /ภูมิป</a:t>
            </a:r>
            <a:r>
              <a:rPr lang="th-TH" sz="2500" b="1" dirty="0"/>
              <a:t>ั</a:t>
            </a:r>
            <a:r>
              <a:rPr lang="th-TH" sz="2500" b="1" dirty="0" smtClean="0"/>
              <a:t>ญญาท้องถิ่นอย</a:t>
            </a:r>
            <a:r>
              <a:rPr lang="th-TH" sz="2500" b="1" dirty="0"/>
              <a:t>่</a:t>
            </a:r>
            <a:r>
              <a:rPr lang="th-TH" sz="2500" b="1" dirty="0" smtClean="0"/>
              <a:t>างหลากหลายสอดคล้อง</a:t>
            </a:r>
          </a:p>
          <a:p>
            <a:r>
              <a:rPr lang="th-TH" sz="2500" b="1" dirty="0"/>
              <a:t> </a:t>
            </a:r>
            <a:r>
              <a:rPr lang="th-TH" sz="2500" b="1" dirty="0" smtClean="0"/>
              <a:t>   กับจุดประสงค์และกิจกรรมการเรียนรู้	 </a:t>
            </a:r>
          </a:p>
          <a:p>
            <a:r>
              <a:rPr lang="th-TH" sz="2500" b="1" dirty="0" smtClean="0"/>
              <a:t>๒. ใช้สื่อ/ นวัตกรรมการจัดการเรียนรู้แหล</a:t>
            </a:r>
            <a:r>
              <a:rPr lang="th-TH" sz="2500" b="1" dirty="0"/>
              <a:t>่</a:t>
            </a:r>
            <a:r>
              <a:rPr lang="th-TH" sz="2500" b="1" dirty="0" smtClean="0"/>
              <a:t>งเรียนรู้</a:t>
            </a:r>
          </a:p>
          <a:p>
            <a:r>
              <a:rPr lang="th-TH" sz="2500" b="1" dirty="0" smtClean="0"/>
              <a:t>๓. มีการประเมิน และรายงานผลการใช</a:t>
            </a:r>
            <a:r>
              <a:rPr lang="th-TH" sz="2500" b="1" dirty="0"/>
              <a:t>้</a:t>
            </a:r>
            <a:r>
              <a:rPr lang="th-TH" sz="2500" b="1" dirty="0" smtClean="0"/>
              <a:t>สื่อ นวัตกรรมการจัดการเรียนรู้แหล่งเรียนรู้และ ภูมิป</a:t>
            </a:r>
            <a:r>
              <a:rPr lang="th-TH" sz="2500" b="1" dirty="0"/>
              <a:t>ั</a:t>
            </a:r>
            <a:r>
              <a:rPr lang="th-TH" sz="2500" b="1" dirty="0" smtClean="0"/>
              <a:t>ญญาท</a:t>
            </a:r>
            <a:r>
              <a:rPr lang="th-TH" sz="2500" b="1" dirty="0"/>
              <a:t>้</a:t>
            </a:r>
            <a:r>
              <a:rPr lang="th-TH" sz="2500" b="1" dirty="0" smtClean="0"/>
              <a:t>องถิ่น </a:t>
            </a:r>
          </a:p>
          <a:p>
            <a:r>
              <a:rPr lang="th-TH" sz="2500" b="1" dirty="0" smtClean="0"/>
              <a:t>๔. มีการ</a:t>
            </a:r>
            <a:r>
              <a:rPr lang="th-TH" sz="2500" b="1" dirty="0" err="1" smtClean="0"/>
              <a:t>นํา</a:t>
            </a:r>
            <a:r>
              <a:rPr lang="th-TH" sz="2500" b="1" dirty="0" smtClean="0"/>
              <a:t>ข</a:t>
            </a:r>
            <a:r>
              <a:rPr lang="th-TH" sz="2500" b="1" dirty="0"/>
              <a:t>้</a:t>
            </a:r>
            <a:r>
              <a:rPr lang="th-TH" sz="2500" b="1" dirty="0" smtClean="0"/>
              <a:t>อมูลจากการประเมินมาใช</a:t>
            </a:r>
            <a:r>
              <a:rPr lang="th-TH" sz="2500" b="1" dirty="0"/>
              <a:t>้</a:t>
            </a:r>
            <a:r>
              <a:rPr lang="th-TH" sz="2500" b="1" dirty="0" smtClean="0"/>
              <a:t>ปรับปรุงและพัฒนาสื่อ นวัตกรรมการจัดการเรียน รู้แหล่งเรียนรู้และภูมิปัญญา</a:t>
            </a:r>
          </a:p>
          <a:p>
            <a:r>
              <a:rPr lang="th-TH" sz="2500" b="1" dirty="0"/>
              <a:t> </a:t>
            </a:r>
            <a:r>
              <a:rPr lang="th-TH" sz="2500" b="1" dirty="0" smtClean="0"/>
              <a:t>   ท้องถิ่น </a:t>
            </a:r>
          </a:p>
          <a:p>
            <a:r>
              <a:rPr lang="th-TH" sz="2500" b="1" dirty="0" smtClean="0"/>
              <a:t>๕. มีการเผยแพร่ ประชาสัมพันธ</a:t>
            </a:r>
            <a:r>
              <a:rPr lang="th-TH" sz="2500" b="1" dirty="0"/>
              <a:t>์</a:t>
            </a:r>
            <a:r>
              <a:rPr lang="th-TH" sz="2500" b="1" dirty="0" smtClean="0"/>
              <a:t>สื่อ / นวัตกรรมการจัดการเรียนรู้ / แหล่งเรียนรู้ภายใน และภายนอกสถานศึกษา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59071" y="664771"/>
            <a:ext cx="1166880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สื่อ นวัตกรรมการจัดการ</a:t>
            </a:r>
            <a:r>
              <a:rPr lang="th-TH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เรียนรู้แหล่งเรียนรู้และ </a:t>
            </a:r>
            <a:r>
              <a:rPr lang="th-TH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ภู</a:t>
            </a:r>
            <a:r>
              <a:rPr lang="th-TH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มิปัญญาท้องถิ่นอย่าง</a:t>
            </a:r>
            <a:r>
              <a:rPr lang="th-TH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หลากหลาย  </a:t>
            </a:r>
          </a:p>
        </p:txBody>
      </p:sp>
    </p:spTree>
    <p:extLst>
      <p:ext uri="{BB962C8B-B14F-4D97-AF65-F5344CB8AC3E}">
        <p14:creationId xmlns="" xmlns:p14="http://schemas.microsoft.com/office/powerpoint/2010/main" val="79310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483</Words>
  <Application>Microsoft Office PowerPoint</Application>
  <PresentationFormat>กำหนดเอง</PresentationFormat>
  <Paragraphs>80</Paragraphs>
  <Slides>16</Slides>
  <Notes>15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ไหลเวียน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Windows10</dc:creator>
  <cp:lastModifiedBy>gif</cp:lastModifiedBy>
  <cp:revision>30</cp:revision>
  <cp:lastPrinted>2019-09-01T15:48:08Z</cp:lastPrinted>
  <dcterms:created xsi:type="dcterms:W3CDTF">2019-08-31T14:11:14Z</dcterms:created>
  <dcterms:modified xsi:type="dcterms:W3CDTF">2019-09-09T07:20:33Z</dcterms:modified>
</cp:coreProperties>
</file>