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54"/>
  </p:notesMasterIdLst>
  <p:handoutMasterIdLst>
    <p:handoutMasterId r:id="rId55"/>
  </p:handoutMasterIdLst>
  <p:sldIdLst>
    <p:sldId id="672" r:id="rId2"/>
    <p:sldId id="610" r:id="rId3"/>
    <p:sldId id="389" r:id="rId4"/>
    <p:sldId id="352" r:id="rId5"/>
    <p:sldId id="391" r:id="rId6"/>
    <p:sldId id="390" r:id="rId7"/>
    <p:sldId id="392" r:id="rId8"/>
    <p:sldId id="393" r:id="rId9"/>
    <p:sldId id="425" r:id="rId10"/>
    <p:sldId id="460" r:id="rId11"/>
    <p:sldId id="461" r:id="rId12"/>
    <p:sldId id="426" r:id="rId13"/>
    <p:sldId id="397" r:id="rId14"/>
    <p:sldId id="406" r:id="rId15"/>
    <p:sldId id="408" r:id="rId16"/>
    <p:sldId id="407" r:id="rId17"/>
    <p:sldId id="410" r:id="rId18"/>
    <p:sldId id="409" r:id="rId19"/>
    <p:sldId id="611" r:id="rId20"/>
    <p:sldId id="613" r:id="rId21"/>
    <p:sldId id="614" r:id="rId22"/>
    <p:sldId id="456" r:id="rId23"/>
    <p:sldId id="413" r:id="rId24"/>
    <p:sldId id="414" r:id="rId25"/>
    <p:sldId id="466" r:id="rId26"/>
    <p:sldId id="417" r:id="rId27"/>
    <p:sldId id="418" r:id="rId28"/>
    <p:sldId id="429" r:id="rId29"/>
    <p:sldId id="428" r:id="rId30"/>
    <p:sldId id="419" r:id="rId31"/>
    <p:sldId id="424" r:id="rId32"/>
    <p:sldId id="612" r:id="rId33"/>
    <p:sldId id="644" r:id="rId34"/>
    <p:sldId id="645" r:id="rId35"/>
    <p:sldId id="646" r:id="rId36"/>
    <p:sldId id="647" r:id="rId37"/>
    <p:sldId id="648" r:id="rId38"/>
    <p:sldId id="615" r:id="rId39"/>
    <p:sldId id="616" r:id="rId40"/>
    <p:sldId id="623" r:id="rId41"/>
    <p:sldId id="617" r:id="rId42"/>
    <p:sldId id="618" r:id="rId43"/>
    <p:sldId id="626" r:id="rId44"/>
    <p:sldId id="619" r:id="rId45"/>
    <p:sldId id="631" r:id="rId46"/>
    <p:sldId id="620" r:id="rId47"/>
    <p:sldId id="633" r:id="rId48"/>
    <p:sldId id="621" r:id="rId49"/>
    <p:sldId id="667" r:id="rId50"/>
    <p:sldId id="622" r:id="rId51"/>
    <p:sldId id="671" r:id="rId52"/>
    <p:sldId id="347" r:id="rId53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9BE1C-1593-4843-B85D-68B2438804FA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19212-A521-411C-A6FB-276F846C55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983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923" y="0"/>
            <a:ext cx="2971982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6D8DE-8F24-4EEC-8CF6-A2B4C71650B0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347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102"/>
            <a:ext cx="2971983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923" y="9446102"/>
            <a:ext cx="2971982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476F59-5908-4BAA-8647-88E807737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6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29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575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55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913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08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50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636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705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67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510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790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72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097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683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0392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3943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095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6768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858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251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9165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554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2623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913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366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595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95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429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8948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156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0851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238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84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9913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69600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866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27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63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2385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274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7105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565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786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159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6232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723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59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58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23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427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76F59-5908-4BAA-8647-88E807737E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4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CE94C-5566-45C0-AAD8-DC9BCE819116}" type="datetimeFigureOut">
              <a:rPr lang="en-US" smtClean="0"/>
              <a:pPr/>
              <a:t>9/1/2019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C46D9-7D06-45D9-A915-B46BD14AB2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001"/>
            <a:ext cx="9144000" cy="669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2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J:\รูปข้อมูลทำสไลด์วิทยากร\60190886_2279900198892036_8363276317247930368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J:\พื้นหลัง\Header_Parallax_Garb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538" y="4343400"/>
            <a:ext cx="8887062" cy="2514600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457201"/>
            <a:ext cx="8534400" cy="4038599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	</a:t>
            </a:r>
            <a:r>
              <a:rPr lang="en-US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Victor </a:t>
            </a:r>
            <a:r>
              <a:rPr lang="en-US" sz="4000" b="1" spc="50" dirty="0" err="1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Vescovo</a:t>
            </a:r>
            <a:r>
              <a:rPr lang="en-US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 </a:t>
            </a:r>
            <a:r>
              <a:rPr lang="th-TH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นักสำรวจใต้ทะเลชาวอเมริกันได้เดินทางลงไปสำรวจใต้ทะเลระยะทาง 10,927 เมตร เมื่อวันที่ 1 พฤษภาคม</a:t>
            </a:r>
            <a:r>
              <a:rPr lang="en-US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 2562 </a:t>
            </a:r>
            <a:r>
              <a:rPr lang="th-TH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ในบริเวณที่เรียกว่า </a:t>
            </a:r>
            <a:r>
              <a:rPr lang="en-US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Challenger Deep </a:t>
            </a:r>
            <a:r>
              <a:rPr lang="th-TH" sz="4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หรือพื้นที่ใต้ทะเลที่อยู่ลึกที่สุดของโลกสำรวจ พบถุงพลาสติก และเปลือกลูกอม บริเวณใต้ทะเลที่ลึกที่สุดในโลก</a:t>
            </a:r>
            <a:endParaRPr lang="th-TH" sz="2800" b="1" spc="50" dirty="0" smtClean="0">
              <a:ln w="12700" cmpd="sng">
                <a:solidFill>
                  <a:srgbClr val="00B050"/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6324600"/>
            <a:ext cx="8534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600" b="1" i="0" u="none" strike="noStrike" kern="1200" cap="none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latin typeface="+mn-lt"/>
                <a:ea typeface="+mn-ea"/>
                <a:cs typeface="+mj-cs"/>
              </a:rPr>
              <a:t>	</a:t>
            </a:r>
            <a:r>
              <a:rPr kumimoji="0" lang="th-TH" sz="3500" b="1" i="0" u="none" strike="noStrike" kern="1200" cap="none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latin typeface="+mn-lt"/>
                <a:ea typeface="+mn-ea"/>
                <a:cs typeface="+mj-cs"/>
              </a:rPr>
              <a:t>ที่มา</a:t>
            </a:r>
            <a:r>
              <a:rPr kumimoji="0" lang="en-US" sz="2800" b="1" i="0" u="none" strike="noStrike" kern="1200" cap="none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latin typeface="+mn-lt"/>
                <a:ea typeface="+mn-ea"/>
                <a:cs typeface="+mj-cs"/>
              </a:rPr>
              <a:t> : https://www.facebook.com/thematterco</a:t>
            </a:r>
            <a:endParaRPr kumimoji="0" lang="th-TH" sz="2800" b="1" i="0" u="none" strike="noStrike" kern="1200" cap="none" spc="50" normalizeH="0" baseline="0" noProof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uLnTx/>
              <a:uFillTx/>
              <a:latin typeface="+mn-lt"/>
              <a:ea typeface="+mn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J:\พื้นหลัง\mSQWlZdCq5b6ZLkt5HArDWHYxZP4GyhY.jpg"/>
          <p:cNvPicPr>
            <a:picLocks noChangeAspect="1" noChangeArrowheads="1"/>
          </p:cNvPicPr>
          <p:nvPr/>
        </p:nvPicPr>
        <p:blipFill>
          <a:blip r:embed="rId3" cstate="print"/>
          <a:srcRect l="19375" r="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4876800"/>
          </a:xfrm>
        </p:spPr>
        <p:txBody>
          <a:bodyPr>
            <a:noAutofit/>
          </a:bodyPr>
          <a:lstStyle/>
          <a:p>
            <a:r>
              <a:rPr lang="th-TH" sz="138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</a:t>
            </a:r>
            <a:r>
              <a:rPr lang="th-TH" sz="6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th-TH" sz="6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th-TH" sz="6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และ</a:t>
            </a:r>
            <a:br>
              <a:rPr lang="th-TH" sz="6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th-TH" sz="6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ระยะเวลาย่อยสลายตามธรรมชาติ</a:t>
            </a:r>
            <a:endParaRPr lang="en-US" sz="6600" b="1" dirty="0">
              <a:ln w="1905"/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J:\พื้นหลัง\Header_Parallax_Garbage.png"/>
          <p:cNvPicPr>
            <a:picLocks noChangeAspect="1" noChangeArrowheads="1"/>
          </p:cNvPicPr>
          <p:nvPr/>
        </p:nvPicPr>
        <p:blipFill>
          <a:blip r:embed="rId3" cstate="print"/>
          <a:srcRect b="9091"/>
          <a:stretch>
            <a:fillRect/>
          </a:stretch>
        </p:blipFill>
        <p:spPr bwMode="auto">
          <a:xfrm>
            <a:off x="104538" y="4572000"/>
            <a:ext cx="8887062" cy="2286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ปริมาณขยะมูลฝอยประเทศไทย</a:t>
            </a:r>
            <a:endParaRPr lang="en-US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3687763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3800" b="1" spc="50" dirty="0" smtClean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	จากสถานการณ์ขยะมูลฝอยชุมชนของประเทศไทยปี 2560 มีปริมาณขยะมูลฝอยชุมชน เกิดขึ้นทั่วประเทศ จำนวน 27.40 ล้านตันต่อปี หรือคิดเป็นปริมารขยะมูลฝอยชุมชน จำนวน 75,046 ตันต่อวัน มีขยะที่นำกลับมาใช้ประโยชน์ใหม่ จำนวน 8.52 ล้านตันต่อปี หรือคิดเป็นร้อยละ 31 โดยในปี 2560 คนไทยผลิตขยะ จำนวน 1.13 กิโลกรัมต่อคนต่อวัน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ประเภทขยะที่พบ</a:t>
            </a:r>
            <a:endParaRPr lang="en-US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4" name="Picture 2" descr="J:\พื้นหลัง\Screen Shot 2018-06-19 at 14.20.46.png"/>
          <p:cNvPicPr>
            <a:picLocks noChangeAspect="1" noChangeArrowheads="1"/>
          </p:cNvPicPr>
          <p:nvPr/>
        </p:nvPicPr>
        <p:blipFill>
          <a:blip r:embed="rId3" cstate="print"/>
          <a:srcRect t="14085"/>
          <a:stretch>
            <a:fillRect/>
          </a:stretch>
        </p:blipFill>
        <p:spPr bwMode="auto">
          <a:xfrm>
            <a:off x="0" y="1405569"/>
            <a:ext cx="9144000" cy="5376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ขยะอินทรีย์ </a:t>
            </a:r>
            <a:r>
              <a:rPr lang="th-TH" sz="8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พบ 64</a:t>
            </a:r>
            <a:r>
              <a:rPr lang="en-US" sz="8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%</a:t>
            </a:r>
            <a:endParaRPr lang="en-US" sz="80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1343085"/>
            <a:ext cx="3352800" cy="452431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	เป็นสิ่งที่ย่อยสลายได้ง่าย เช่น เศษอาหาร ผัก ผลไม้ หญ้า ใบไม้ กิ่งไม้ ซากพืช ซากสัตว์ เป็นต้น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</p:txBody>
      </p:sp>
      <p:pic>
        <p:nvPicPr>
          <p:cNvPr id="19459" name="Picture 3" descr="J:\พื้นหลัง\1B83326C18104DA49F92300342E68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524000"/>
            <a:ext cx="4341508" cy="4191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CC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ขยะรีไซเคิล</a:t>
            </a:r>
            <a:r>
              <a:rPr lang="en-US" sz="8000" b="1" dirty="0" smtClean="0">
                <a:ln w="1905"/>
                <a:solidFill>
                  <a:srgbClr val="CC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h-TH" sz="8000" b="1" dirty="0" smtClean="0">
                <a:ln w="1905"/>
                <a:solidFill>
                  <a:srgbClr val="CC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พบ </a:t>
            </a:r>
            <a:r>
              <a:rPr lang="en-US" sz="8000" b="1" dirty="0" smtClean="0">
                <a:ln w="1905"/>
                <a:solidFill>
                  <a:srgbClr val="CC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30%</a:t>
            </a:r>
            <a:endParaRPr lang="en-US" sz="8000" b="1" dirty="0">
              <a:ln w="1905"/>
              <a:solidFill>
                <a:srgbClr val="CCCC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343085"/>
            <a:ext cx="8229600" cy="2308324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	เป็นสิ่งที่ยังมีประโยชน์สามารถนำไปแปรรูปกลับมาใช้ใหม่ เช่น กระดาษ พลาสติก แก้ว โลหะ กล่องเครื่องดื่มแบบ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UHT</a:t>
            </a:r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 กระป๋อง เป็นต้น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</p:txBody>
      </p:sp>
      <p:pic>
        <p:nvPicPr>
          <p:cNvPr id="20482" name="Picture 2" descr="J:\พื้นหลัง\n20180601160522_1616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657600"/>
            <a:ext cx="4273487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ขยะอันตราย</a:t>
            </a:r>
            <a:r>
              <a:rPr lang="en-US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พบ 3 </a:t>
            </a:r>
            <a:r>
              <a:rPr lang="en-US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%</a:t>
            </a:r>
            <a:endParaRPr lang="en-US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29200" y="1231642"/>
            <a:ext cx="3886200" cy="5632311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	เป็นสิ่งที่มีองค์ประกอบหรือปนเปื้อนสารอันตราย วัตถุมีพิษ วัตถุกัดกร่อน วัตถุติดเชื้อและวัตถุไวไฟ เช่น ถ่านไฟฉาย แบตเตอรี่ หลอดไฟฟลูออเรสเซนต์ ขวดน้ำยาล้างห้องน้ำและกระป๋องสเปรย์ เป็นต้น</a:t>
            </a:r>
            <a:endParaRPr lang="en-US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</p:txBody>
      </p:sp>
      <p:pic>
        <p:nvPicPr>
          <p:cNvPr id="22530" name="Picture 2" descr="C:\Users\MNRE-PC02\Pictures\1413543262.jpg"/>
          <p:cNvPicPr>
            <a:picLocks noChangeAspect="1" noChangeArrowheads="1"/>
          </p:cNvPicPr>
          <p:nvPr/>
        </p:nvPicPr>
        <p:blipFill>
          <a:blip r:embed="rId3" cstate="print"/>
          <a:srcRect t="16667" b="20833"/>
          <a:stretch>
            <a:fillRect/>
          </a:stretch>
        </p:blipFill>
        <p:spPr bwMode="auto">
          <a:xfrm>
            <a:off x="304800" y="1219200"/>
            <a:ext cx="3810000" cy="1785938"/>
          </a:xfrm>
          <a:prstGeom prst="rect">
            <a:avLst/>
          </a:prstGeom>
          <a:noFill/>
        </p:spPr>
      </p:pic>
      <p:pic>
        <p:nvPicPr>
          <p:cNvPr id="22531" name="Picture 3" descr="C:\Users\MNRE-PC02\Pictures\ทำนายฝันเห็นถ่านไฟฉาย ทำนายฝันว่าถ่านไฟฉาย-6860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690774"/>
            <a:ext cx="3026228" cy="2033626"/>
          </a:xfrm>
          <a:prstGeom prst="rect">
            <a:avLst/>
          </a:prstGeom>
          <a:noFill/>
        </p:spPr>
      </p:pic>
      <p:pic>
        <p:nvPicPr>
          <p:cNvPr id="22532" name="Picture 4" descr="C:\Users\MNRE-PC02\Pictures\661172828_3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724399"/>
            <a:ext cx="2362200" cy="2019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64008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ขยะทั่วไป</a:t>
            </a:r>
            <a:r>
              <a:rPr lang="en-US" sz="8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h-TH" sz="8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พบ 3</a:t>
            </a:r>
            <a:r>
              <a:rPr lang="en-US" sz="8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%</a:t>
            </a:r>
            <a:endParaRPr lang="en-US" sz="8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3811012"/>
            <a:ext cx="8382000" cy="304698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สิ่งอื่นๆ นอกเหนือจากข้างต้น อาจนำมาใช้ใหม่ได้ แต่ย่อยสลายยาก ไม่คุ้มค่าในการแปรรูปกลับมา   ใช้ใหม่ เช่น เศษผ้า เศษหนัง ซองบะหมี่กึ่งสำเร็จรูป พลาสติกห่อขนม เป็นต้น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</p:txBody>
      </p:sp>
      <p:pic>
        <p:nvPicPr>
          <p:cNvPr id="21506" name="Picture 2" descr="J:\พื้นหลัง\denim-waste-cutting.jpg_350x350.jpg"/>
          <p:cNvPicPr>
            <a:picLocks noChangeAspect="1" noChangeArrowheads="1"/>
          </p:cNvPicPr>
          <p:nvPr/>
        </p:nvPicPr>
        <p:blipFill>
          <a:blip r:embed="rId3" cstate="print"/>
          <a:srcRect t="47714"/>
          <a:stretch>
            <a:fillRect/>
          </a:stretch>
        </p:blipFill>
        <p:spPr bwMode="auto">
          <a:xfrm>
            <a:off x="4066082" y="1524000"/>
            <a:ext cx="3934918" cy="2057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7" name="Picture 3" descr="J:\พื้นหลัง\1403245571-SnickersCh-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33400"/>
            <a:ext cx="2743200" cy="2743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ประเภทขยะที่พบ</a:t>
            </a:r>
            <a:endParaRPr lang="en-US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4" name="Picture 2" descr="J:\พื้นหลัง\Screen Shot 2018-06-19 at 14.20.46.png"/>
          <p:cNvPicPr>
            <a:picLocks noChangeAspect="1" noChangeArrowheads="1"/>
          </p:cNvPicPr>
          <p:nvPr/>
        </p:nvPicPr>
        <p:blipFill>
          <a:blip r:embed="rId3" cstate="print"/>
          <a:srcRect t="14085"/>
          <a:stretch>
            <a:fillRect/>
          </a:stretch>
        </p:blipFill>
        <p:spPr bwMode="auto">
          <a:xfrm>
            <a:off x="0" y="1405569"/>
            <a:ext cx="9144000" cy="5376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one page\พื้น+โลโก้\พื้นหลังขยะ\volunteer-children-cleaning-park_1308-19931.jpg"/>
          <p:cNvPicPr>
            <a:picLocks noChangeAspect="1" noChangeArrowheads="1"/>
          </p:cNvPicPr>
          <p:nvPr/>
        </p:nvPicPr>
        <p:blipFill>
          <a:blip r:embed="rId3" cstate="print">
            <a:lum bright="-55000" contrast="29000"/>
          </a:blip>
          <a:srcRect l="2400" t="62" r="16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แนวทางการขับเคลื่อนโรงเรียนกำจัดขยะ</a:t>
            </a: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แบบครบวงจร </a:t>
            </a:r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Zero Waste School</a:t>
            </a:r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</a:t>
            </a: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โดยใช้หลัก </a:t>
            </a: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3Rs</a:t>
            </a: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th-TH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วันที่  ๒  กันยายน  ๒๕๖๒</a:t>
            </a:r>
            <a:b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th-TH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3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โดย สำนักงานทรัพยากรธรรมชาติและสิ่งแวดล้อมจังหวัดเพชรบูรณ์</a:t>
            </a:r>
            <a:br>
              <a:rPr lang="th-TH" sz="3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h-TH" sz="3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จัดโดย สำนักงานเขตพื้นที่การศึกษามัธยมศึกษา เขต ๔๐</a:t>
            </a:r>
            <a:endParaRPr lang="en-US" sz="3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8398" t="23438" r="8398" b="62588"/>
          <a:stretch>
            <a:fillRect/>
          </a:stretch>
        </p:blipFill>
        <p:spPr bwMode="auto">
          <a:xfrm>
            <a:off x="714348" y="428604"/>
            <a:ext cx="7572428" cy="79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8" y="15904"/>
            <a:ext cx="8560863" cy="642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3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144000" cy="1139825"/>
          </a:xfrm>
        </p:spPr>
        <p:txBody>
          <a:bodyPr/>
          <a:lstStyle/>
          <a:p>
            <a:pPr algn="ctr"/>
            <a:r>
              <a:rPr sz="6000" b="1" dirty="0" smtClean="0">
                <a:solidFill>
                  <a:schemeClr val="accent6"/>
                </a:solidFill>
                <a:latin typeface="DB Soda X" pitchFamily="2" charset="-34"/>
                <a:cs typeface="DB Soda X" pitchFamily="2" charset="-34"/>
              </a:rPr>
              <a:t>การจัดการขยะมูลฝอย</a:t>
            </a: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1736344" y="1628800"/>
            <a:ext cx="5427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th-TH" sz="4000" b="1" dirty="0">
                <a:solidFill>
                  <a:srgbClr val="404040"/>
                </a:solidFill>
                <a:latin typeface="Cordia New" pitchFamily="34" charset="-34"/>
                <a:cs typeface="Cordia New" pitchFamily="34" charset="-34"/>
              </a:rPr>
              <a:t>เหลือเพียง 6 %</a:t>
            </a:r>
            <a:r>
              <a:rPr lang="en-US" sz="4000" b="1" dirty="0">
                <a:solidFill>
                  <a:srgbClr val="40404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>
                <a:solidFill>
                  <a:srgbClr val="404040"/>
                </a:solidFill>
                <a:latin typeface="Cordia New" pitchFamily="34" charset="-34"/>
                <a:cs typeface="Cordia New" pitchFamily="34" charset="-34"/>
              </a:rPr>
              <a:t>ที่ต้องนำไปกำจัด</a:t>
            </a:r>
          </a:p>
        </p:txBody>
      </p:sp>
      <p:grpSp>
        <p:nvGrpSpPr>
          <p:cNvPr id="3" name="กลุ่ม 2"/>
          <p:cNvGrpSpPr/>
          <p:nvPr/>
        </p:nvGrpSpPr>
        <p:grpSpPr>
          <a:xfrm>
            <a:off x="395536" y="2753329"/>
            <a:ext cx="2055902" cy="3339966"/>
            <a:chOff x="395536" y="2753329"/>
            <a:chExt cx="2055902" cy="3339966"/>
          </a:xfrm>
        </p:grpSpPr>
        <p:pic>
          <p:nvPicPr>
            <p:cNvPr id="192517" name="Picture 5" descr="ถังสีเขียว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077" y="2753329"/>
              <a:ext cx="1941361" cy="234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สี่เหลี่ยมผืนผ้า 1"/>
            <p:cNvSpPr/>
            <p:nvPr/>
          </p:nvSpPr>
          <p:spPr>
            <a:xfrm>
              <a:off x="395536" y="5102494"/>
              <a:ext cx="1941361" cy="99080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prstClr val="white"/>
                  </a:solidFill>
                </a:rPr>
                <a:t>ขยะย่อยสลายได้</a:t>
              </a:r>
            </a:p>
            <a:p>
              <a:pPr algn="ctr"/>
              <a:r>
                <a:rPr lang="en-US" sz="2400" b="1" dirty="0" smtClean="0">
                  <a:solidFill>
                    <a:prstClr val="white"/>
                  </a:solidFill>
                </a:rPr>
                <a:t>64 %</a:t>
              </a:r>
              <a:endParaRPr lang="th-TH" sz="24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กลุ่ม 3"/>
          <p:cNvGrpSpPr/>
          <p:nvPr/>
        </p:nvGrpSpPr>
        <p:grpSpPr>
          <a:xfrm>
            <a:off x="2444630" y="2753329"/>
            <a:ext cx="1941361" cy="3339965"/>
            <a:chOff x="2444630" y="2753329"/>
            <a:chExt cx="1941361" cy="3339965"/>
          </a:xfrm>
        </p:grpSpPr>
        <p:pic>
          <p:nvPicPr>
            <p:cNvPr id="192518" name="Picture 6" descr="ถังสีเหลือง"/>
            <p:cNvPicPr>
              <a:picLocks noChangeAspect="1" noChangeArrowheads="1"/>
            </p:cNvPicPr>
            <p:nvPr/>
          </p:nvPicPr>
          <p:blipFill>
            <a:blip r:embed="rId4" cstate="print">
              <a:lum bright="-10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1438" y="2753329"/>
              <a:ext cx="1927747" cy="234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สี่เหลี่ยมผืนผ้า 8"/>
            <p:cNvSpPr/>
            <p:nvPr/>
          </p:nvSpPr>
          <p:spPr>
            <a:xfrm>
              <a:off x="2444630" y="5103001"/>
              <a:ext cx="1941361" cy="990293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ysClr val="windowText" lastClr="000000"/>
                  </a:solidFill>
                </a:rPr>
                <a:t>ขยะรีไซเคิล</a:t>
              </a:r>
            </a:p>
            <a:p>
              <a:pPr algn="ctr"/>
              <a:r>
                <a:rPr lang="en-US" sz="2400" b="1" dirty="0" smtClean="0">
                  <a:solidFill>
                    <a:srgbClr val="404040"/>
                  </a:solidFill>
                </a:rPr>
                <a:t>30 %</a:t>
              </a:r>
              <a:endParaRPr lang="th-TH" sz="2400" b="1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5" name="กลุ่ม 4"/>
          <p:cNvGrpSpPr/>
          <p:nvPr/>
        </p:nvGrpSpPr>
        <p:grpSpPr>
          <a:xfrm>
            <a:off x="4375022" y="2752878"/>
            <a:ext cx="1997178" cy="3340415"/>
            <a:chOff x="4375022" y="2752878"/>
            <a:chExt cx="1997178" cy="3340415"/>
          </a:xfrm>
        </p:grpSpPr>
        <p:pic>
          <p:nvPicPr>
            <p:cNvPr id="192519" name="Picture 7" descr="ถังสีฟ้า"/>
            <p:cNvPicPr>
              <a:picLocks noChangeAspect="1" noChangeArrowheads="1"/>
            </p:cNvPicPr>
            <p:nvPr/>
          </p:nvPicPr>
          <p:blipFill>
            <a:blip r:embed="rId5" cstate="print">
              <a:lum bright="-10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022" y="2752878"/>
              <a:ext cx="1997178" cy="234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สี่เหลี่ยมผืนผ้า 9"/>
            <p:cNvSpPr/>
            <p:nvPr/>
          </p:nvSpPr>
          <p:spPr>
            <a:xfrm>
              <a:off x="4430839" y="5117156"/>
              <a:ext cx="1941361" cy="976137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 smtClean="0">
                  <a:solidFill>
                    <a:prstClr val="white"/>
                  </a:solidFill>
                </a:rPr>
                <a:t>ขยะทั่วไป</a:t>
              </a:r>
            </a:p>
            <a:p>
              <a:pPr algn="ctr"/>
              <a:r>
                <a:rPr lang="en-US" sz="2800" b="1" dirty="0">
                  <a:solidFill>
                    <a:prstClr val="white"/>
                  </a:solidFill>
                </a:rPr>
                <a:t>3</a:t>
              </a:r>
              <a:r>
                <a:rPr lang="en-US" sz="2800" b="1" dirty="0" smtClean="0">
                  <a:solidFill>
                    <a:prstClr val="white"/>
                  </a:solidFill>
                </a:rPr>
                <a:t> %</a:t>
              </a:r>
              <a:endParaRPr lang="th-TH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1" name="สี่เหลี่ยมผืนผ้า 10"/>
          <p:cNvSpPr/>
          <p:nvPr/>
        </p:nvSpPr>
        <p:spPr>
          <a:xfrm>
            <a:off x="6394173" y="5103001"/>
            <a:ext cx="1941361" cy="9902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prstClr val="white"/>
                </a:solidFill>
              </a:rPr>
              <a:t>ขยะอันตราย</a:t>
            </a:r>
          </a:p>
          <a:p>
            <a:pPr algn="ctr"/>
            <a:r>
              <a:rPr lang="en-US" sz="3200" b="1" dirty="0" smtClean="0">
                <a:solidFill>
                  <a:prstClr val="white"/>
                </a:solidFill>
              </a:rPr>
              <a:t>3 %</a:t>
            </a:r>
            <a:endParaRPr lang="th-TH" sz="3200" b="1" dirty="0">
              <a:solidFill>
                <a:prstClr val="white"/>
              </a:solidFill>
            </a:endParaRPr>
          </a:p>
        </p:txBody>
      </p:sp>
      <p:pic>
        <p:nvPicPr>
          <p:cNvPr id="192520" name="Picture 8" descr="ถังเทาฝาส้ม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173" y="2661339"/>
            <a:ext cx="1873130" cy="2435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001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2.22942E-6 L -0.18299 0.04001 C -0.16893 0.04903 -0.14792 0.05389 -0.12605 0.05389 C -0.10105 0.05389 -0.08108 0.04903 -0.06702 0.04001 L 4.16667E-6 -2.22942E-6 " pathEditMode="relative" rAng="0" ptsTypes="FffFF">
                                      <p:cBhvr>
                                        <p:cTn id="20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2.18316E-6 L -0.18298 0.04001 C -0.16892 0.04903 -0.14791 0.05389 -0.12604 0.05389 C -0.10104 0.05389 -0.08107 0.04903 -0.06701 0.04001 L -4.44444E-6 -2.18316E-6 " pathEditMode="relative" rAng="0" ptsTypes="FffFF">
                                      <p:cBhvr>
                                        <p:cTn id="24" dur="2000" spd="-1000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4.71785E-6 L -0.18299 0.04001 C -0.16892 0.04903 -0.14792 0.05389 -0.12604 0.05389 C -0.10104 0.05389 -0.08108 0.04903 -0.06701 0.04001 L -2.77778E-7 -4.71785E-6 " pathEditMode="relative" rAng="0" ptsTypes="FffFF">
                                      <p:cBhvr>
                                        <p:cTn id="26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25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2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รูปข้อมูลทำสไลด์วิทยากร\number-150792_960_7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20" y="1295400"/>
            <a:ext cx="2931795" cy="4114800"/>
          </a:xfrm>
          <a:prstGeom prst="rect">
            <a:avLst/>
          </a:prstGeom>
          <a:noFill/>
        </p:spPr>
      </p:pic>
      <p:pic>
        <p:nvPicPr>
          <p:cNvPr id="1027" name="Picture 3" descr="J:\รูปข้อมูลทำสไลด์วิทยากร\alphabet-150781_960_7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3640" y="1295400"/>
            <a:ext cx="3234690" cy="4114800"/>
          </a:xfrm>
          <a:prstGeom prst="rect">
            <a:avLst/>
          </a:prstGeom>
          <a:noFill/>
        </p:spPr>
      </p:pic>
      <p:pic>
        <p:nvPicPr>
          <p:cNvPr id="1028" name="Picture 4" descr="J:\รูปข้อมูลทำสไลด์วิทยากร\alphabet-150782_960_7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3720" y="2819400"/>
            <a:ext cx="1783080" cy="24688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การลดปริมาณขยะ</a:t>
            </a:r>
            <a:endParaRPr lang="en-US" sz="8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602" name="Picture 2" descr="J:\พื้นหลัง\pic-201830011517284866301-1517284894926.jpg"/>
          <p:cNvPicPr>
            <a:picLocks noChangeAspect="1" noChangeArrowheads="1"/>
          </p:cNvPicPr>
          <p:nvPr/>
        </p:nvPicPr>
        <p:blipFill>
          <a:blip r:embed="rId3" cstate="print"/>
          <a:srcRect b="20096"/>
          <a:stretch>
            <a:fillRect/>
          </a:stretch>
        </p:blipFill>
        <p:spPr bwMode="auto">
          <a:xfrm>
            <a:off x="1347742" y="1447800"/>
            <a:ext cx="6500858" cy="5105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J:\พื้นหลัง\pic-201830011517284866301-1517285025571.jpg"/>
          <p:cNvPicPr>
            <a:picLocks noChangeAspect="1" noChangeArrowheads="1"/>
          </p:cNvPicPr>
          <p:nvPr/>
        </p:nvPicPr>
        <p:blipFill>
          <a:blip r:embed="rId3" cstate="print"/>
          <a:srcRect t="2185" r="49920" b="1667"/>
          <a:stretch>
            <a:fillRect/>
          </a:stretch>
        </p:blipFill>
        <p:spPr bwMode="auto">
          <a:xfrm>
            <a:off x="914400" y="8194"/>
            <a:ext cx="7239000" cy="684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J:\รูปข้อมูลทำสไลด์วิทยากร\IMG_3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2150" y="990600"/>
            <a:ext cx="3371850" cy="4495800"/>
          </a:xfrm>
          <a:prstGeom prst="rect">
            <a:avLst/>
          </a:prstGeom>
          <a:noFill/>
        </p:spPr>
      </p:pic>
      <p:pic>
        <p:nvPicPr>
          <p:cNvPr id="11267" name="Picture 3" descr="J:\รูปข้อมูลทำสไลด์วิทยากร\IMG_3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90600"/>
            <a:ext cx="59944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J:\พื้นหลัง\27540596_1816904528340646_109174290587951321_n.jpg"/>
          <p:cNvPicPr>
            <a:picLocks noChangeAspect="1" noChangeArrowheads="1"/>
          </p:cNvPicPr>
          <p:nvPr/>
        </p:nvPicPr>
        <p:blipFill>
          <a:blip r:embed="rId3" cstate="print"/>
          <a:srcRect t="1349" r="49724" b="1034"/>
          <a:stretch>
            <a:fillRect/>
          </a:stretch>
        </p:blipFill>
        <p:spPr bwMode="auto">
          <a:xfrm>
            <a:off x="1066800" y="0"/>
            <a:ext cx="6934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J:\พื้นหลัง\27540596_1816904528340646_109174290587951321_n.jpg"/>
          <p:cNvPicPr>
            <a:picLocks noChangeAspect="1" noChangeArrowheads="1"/>
          </p:cNvPicPr>
          <p:nvPr/>
        </p:nvPicPr>
        <p:blipFill>
          <a:blip r:embed="rId3" cstate="print"/>
          <a:srcRect l="50829" t="1349" b="1034"/>
          <a:stretch>
            <a:fillRect/>
          </a:stretch>
        </p:blipFill>
        <p:spPr bwMode="auto">
          <a:xfrm>
            <a:off x="1143000" y="0"/>
            <a:ext cx="6781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J:\พื้นหลัง\37246800_2025322967498800_630093361843273728_n.jpg"/>
          <p:cNvPicPr>
            <a:picLocks noChangeAspect="1" noChangeArrowheads="1"/>
          </p:cNvPicPr>
          <p:nvPr/>
        </p:nvPicPr>
        <p:blipFill>
          <a:blip r:embed="rId3" cstate="print"/>
          <a:srcRect b="55833"/>
          <a:stretch>
            <a:fillRect/>
          </a:stretch>
        </p:blipFill>
        <p:spPr bwMode="auto">
          <a:xfrm>
            <a:off x="5392" y="533400"/>
            <a:ext cx="9138608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J:\พื้นหลัง\37246800_2025322967498800_630093361843273728_n.jpg"/>
          <p:cNvPicPr>
            <a:picLocks noChangeAspect="1" noChangeArrowheads="1"/>
          </p:cNvPicPr>
          <p:nvPr/>
        </p:nvPicPr>
        <p:blipFill>
          <a:blip r:embed="rId3" cstate="print"/>
          <a:srcRect t="42989" b="11069"/>
          <a:stretch>
            <a:fillRect/>
          </a:stretch>
        </p:blipFill>
        <p:spPr bwMode="auto">
          <a:xfrm>
            <a:off x="0" y="457200"/>
            <a:ext cx="9138608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J:\พื้นหลัง\Header_Parallax_Garb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538" y="4343400"/>
            <a:ext cx="8887062" cy="2514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ขยะมูลฝอย</a:t>
            </a:r>
            <a:endParaRPr lang="en-US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36877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	คือ เศษกระดาษ เศษผ้า เศษอาหาร เศษสินค้า เศษวัตถุ ถุงพลาสติก ภาชนะที่ใส่อาหาร เถ้า มูลสัตว์ ซากสัตว์หรือสิ่งอื่นใดที่เก็บกวาดจากถนน ตลาด ที่เลี้ยงสัตว์หรือที่อื่น และหมายความรวมถึงมูลฝอยติดเชื้อ มูลฝอยที่เป็นพิษ หรืออันตรายจากชุมชนหรือครัวเรือน ยกเว้นวัสดุที่ไม่ใช้แล้วของโรงงานซึ่งมีลักษณะและคุณสมบัติที่กำหนดไว้ตามกฎหมายว่าด้วยโรงงาน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J:\พื้นหลัง\pic-201830011517284866301-1517285025119.jpg"/>
          <p:cNvPicPr>
            <a:picLocks noChangeAspect="1" noChangeArrowheads="1"/>
          </p:cNvPicPr>
          <p:nvPr/>
        </p:nvPicPr>
        <p:blipFill>
          <a:blip r:embed="rId3" cstate="print"/>
          <a:srcRect t="2105" r="49574"/>
          <a:stretch>
            <a:fillRect/>
          </a:stretch>
        </p:blipFill>
        <p:spPr bwMode="auto">
          <a:xfrm>
            <a:off x="914400" y="0"/>
            <a:ext cx="7239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J:\พื้นหลัง\27072653_1816904568340642_671884966901473913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-1"/>
            <a:ext cx="65151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one page\พื้น+โลโก้\พื้นหลังขยะ\kisspng-cleaning-school-child-clip-art-father-s-day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2" y="564976"/>
            <a:ext cx="8974138" cy="5835824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3200400"/>
            <a:ext cx="9144000" cy="32004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Zero Waste </a:t>
            </a:r>
            <a:br>
              <a:rPr lang="en-US" sz="8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8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School</a:t>
            </a:r>
            <a:endParaRPr lang="en-US" sz="8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447800"/>
            <a:ext cx="9144000" cy="3200400"/>
          </a:xfrm>
        </p:spPr>
        <p:txBody>
          <a:bodyPr>
            <a:noAutofit/>
          </a:bodyPr>
          <a:lstStyle/>
          <a:p>
            <a:r>
              <a:rPr lang="th-TH" sz="16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ขยะในโรงเรียน</a:t>
            </a:r>
            <a:endParaRPr lang="en-US" sz="16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3" descr="J:\พื้นหลัง\Header_Parallax_Garb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538" y="4343400"/>
            <a:ext cx="8887062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447800"/>
            <a:ext cx="9144000" cy="3200400"/>
          </a:xfrm>
        </p:spPr>
        <p:txBody>
          <a:bodyPr>
            <a:noAutofit/>
          </a:bodyPr>
          <a:lstStyle/>
          <a:p>
            <a:r>
              <a:rPr lang="th-TH" sz="199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เกิดจากใคร</a:t>
            </a:r>
            <a:endParaRPr lang="en-US" sz="199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3" descr="J:\พื้นหลัง\Header_Parallax_Garb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538" y="4343400"/>
            <a:ext cx="8887062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xp\Downloads\clipart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50" r="10791"/>
          <a:stretch>
            <a:fillRect/>
          </a:stretch>
        </p:blipFill>
        <p:spPr bwMode="auto">
          <a:xfrm>
            <a:off x="2514600" y="533400"/>
            <a:ext cx="3884259" cy="57531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438400" y="5715000"/>
            <a:ext cx="42672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นักเรียน</a:t>
            </a:r>
            <a:endParaRPr lang="en-US" sz="8000" b="1" dirty="0">
              <a:ln w="1905">
                <a:solidFill>
                  <a:schemeClr val="bg1"/>
                </a:solidFill>
              </a:ln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Users\xp\Downloads\jan-6744_norm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120" y="1295400"/>
            <a:ext cx="2674080" cy="4526908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667000" y="0"/>
            <a:ext cx="3505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0" b="1" i="0" u="none" strike="noStrike" kern="1200" cap="none" spc="0" normalizeH="0" baseline="0" noProof="0" dirty="0" smtClean="0">
                <a:ln w="190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ครู</a:t>
            </a:r>
            <a:endParaRPr kumimoji="0" lang="en-US" sz="8000" b="1" i="0" u="none" strike="noStrike" kern="1200" cap="none" spc="0" normalizeH="0" baseline="0" noProof="0" dirty="0">
              <a:ln w="1905">
                <a:solidFill>
                  <a:schemeClr val="bg1"/>
                </a:solidFill>
              </a:ln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943600" y="5715000"/>
            <a:ext cx="3505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0" b="1" i="0" u="none" strike="noStrike" kern="1200" cap="none" spc="0" normalizeH="0" baseline="0" noProof="0" dirty="0" smtClean="0">
                <a:ln w="190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บุคลากร</a:t>
            </a:r>
            <a:endParaRPr kumimoji="0" lang="en-US" sz="8000" b="1" i="0" u="none" strike="noStrike" kern="1200" cap="none" spc="0" normalizeH="0" baseline="0" noProof="0" dirty="0">
              <a:ln w="1905">
                <a:solidFill>
                  <a:schemeClr val="bg1"/>
                </a:solidFill>
              </a:ln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30" name="Picture 6" descr="C:\Users\xp\Downloads\cute-young-women-beautiful-style-character-design-business-girl-office-lady-attractive-young-women-casual-style-fashion-woman-13462667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375" t="2960" r="37500" b="8233"/>
          <a:stretch>
            <a:fillRect/>
          </a:stretch>
        </p:blipFill>
        <p:spPr bwMode="auto">
          <a:xfrm>
            <a:off x="6172200" y="990600"/>
            <a:ext cx="1524000" cy="5080000"/>
          </a:xfrm>
          <a:prstGeom prst="rect">
            <a:avLst/>
          </a:prstGeom>
          <a:noFill/>
        </p:spPr>
      </p:pic>
      <p:pic>
        <p:nvPicPr>
          <p:cNvPr id="1031" name="Picture 7" descr="C:\Users\xp\Downloads\grandfather-clipart-person-14.png"/>
          <p:cNvPicPr>
            <a:picLocks noChangeAspect="1" noChangeArrowheads="1"/>
          </p:cNvPicPr>
          <p:nvPr/>
        </p:nvPicPr>
        <p:blipFill>
          <a:blip r:embed="rId6" cstate="print"/>
          <a:srcRect l="21185" r="47037"/>
          <a:stretch>
            <a:fillRect/>
          </a:stretch>
        </p:blipFill>
        <p:spPr bwMode="auto">
          <a:xfrm>
            <a:off x="0" y="783771"/>
            <a:ext cx="1828800" cy="5312229"/>
          </a:xfrm>
          <a:prstGeom prst="rect">
            <a:avLst/>
          </a:prstGeom>
          <a:noFill/>
        </p:spPr>
      </p:pic>
      <p:pic>
        <p:nvPicPr>
          <p:cNvPr id="10" name="Picture 7" descr="C:\Users\xp\Downloads\grandfather-clipart-person-14.png"/>
          <p:cNvPicPr>
            <a:picLocks noChangeAspect="1" noChangeArrowheads="1"/>
          </p:cNvPicPr>
          <p:nvPr/>
        </p:nvPicPr>
        <p:blipFill>
          <a:blip r:embed="rId6" cstate="print"/>
          <a:srcRect l="52963" r="21879"/>
          <a:stretch>
            <a:fillRect/>
          </a:stretch>
        </p:blipFill>
        <p:spPr bwMode="auto">
          <a:xfrm>
            <a:off x="1447800" y="838200"/>
            <a:ext cx="1447800" cy="5312229"/>
          </a:xfrm>
          <a:prstGeom prst="rect">
            <a:avLst/>
          </a:prstGeom>
          <a:noFill/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6200" y="5715000"/>
            <a:ext cx="426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1" i="0" u="none" strike="noStrike" kern="1200" cap="none" spc="0" normalizeH="0" baseline="0" noProof="0" dirty="0" smtClean="0">
                <a:ln w="190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ผู้ปกครอง</a:t>
            </a:r>
            <a:endParaRPr kumimoji="0" lang="en-US" sz="6000" b="1" i="0" u="none" strike="noStrike" kern="1200" cap="none" spc="0" normalizeH="0" baseline="0" noProof="0" dirty="0">
              <a:ln w="1905">
                <a:solidFill>
                  <a:schemeClr val="bg1"/>
                </a:solidFill>
              </a:ln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-304800" y="0"/>
            <a:ext cx="396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dirty="0" smtClean="0">
                <a:ln w="190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ผู้มาเยี่ยมเยือน</a:t>
            </a:r>
            <a:endParaRPr kumimoji="0" lang="en-US" sz="6000" b="1" i="0" u="none" strike="noStrike" kern="1200" cap="none" spc="0" normalizeH="0" baseline="0" noProof="0" dirty="0">
              <a:ln w="1905">
                <a:solidFill>
                  <a:schemeClr val="bg1"/>
                </a:solidFill>
              </a:ln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xp\Downloads\canteen-helper-clipart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0432" y="1143000"/>
            <a:ext cx="6099568" cy="571500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Autofit/>
          </a:bodyPr>
          <a:lstStyle/>
          <a:p>
            <a:r>
              <a:rPr lang="th-TH" sz="115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ร้านค้าในโรงเรียน</a:t>
            </a:r>
            <a:endParaRPr lang="en-US" sz="115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Autofit/>
          </a:bodyPr>
          <a:lstStyle/>
          <a:p>
            <a:r>
              <a:rPr lang="th-TH" sz="8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ต้นไม้/สวนหย่อมในโรงเรียน</a:t>
            </a:r>
            <a:endParaRPr lang="en-US" sz="8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G:\one page\พื้น+โลโก้\zero waste school\7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76400"/>
            <a:ext cx="67056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one page\พื้น+โลโก้\พื้นหลังขยะ\โรงเรียน นอก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84026" cy="685800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sp>
        <p:nvSpPr>
          <p:cNvPr id="6" name="Rounded Rectangle 5"/>
          <p:cNvSpPr/>
          <p:nvPr/>
        </p:nvSpPr>
        <p:spPr>
          <a:xfrm>
            <a:off x="5029200" y="228600"/>
            <a:ext cx="4038600" cy="6400800"/>
          </a:xfrm>
          <a:prstGeom prst="roundRect">
            <a:avLst>
              <a:gd name="adj" fmla="val 12081"/>
            </a:avLst>
          </a:prstGeom>
          <a:solidFill>
            <a:schemeClr val="accent4">
              <a:lumMod val="75000"/>
            </a:scheme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29200" y="304800"/>
            <a:ext cx="3962400" cy="6400800"/>
          </a:xfrm>
        </p:spPr>
        <p:txBody>
          <a:bodyPr anchor="t">
            <a:noAutofit/>
          </a:bodyPr>
          <a:lstStyle/>
          <a:p>
            <a:pPr algn="thaiDist"/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กรมส่งเสริมคุณภาพสิ่งแวดล้อม กระทรวงทรัพยากรธรรมชาติและสิ่งแวดล้อม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ได้จัดทำโครงการ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“โรงเรียนปลอดขยะ”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      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(Zero Waste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School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) ขึ้น โดยมีวัตถุประสงค์ เพื่อเฉลิม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พระเกียรติ </a:t>
            </a:r>
            <a:r>
              <a:rPr lang="th-TH" sz="3600" b="1" dirty="0" smtClean="0">
                <a:solidFill>
                  <a:schemeClr val="bg1"/>
                </a:solidFill>
              </a:rPr>
              <a:t>สมเด็จพระกนิษฐาธิราชเจ้า กรมสมเด็จพระเทพรัตนราชสุดาฯ </a:t>
            </a:r>
            <a:r>
              <a:rPr lang="en-US" sz="3600" b="1" dirty="0" smtClean="0">
                <a:solidFill>
                  <a:schemeClr val="bg1"/>
                </a:solidFill>
              </a:rPr>
              <a:t>    </a:t>
            </a:r>
            <a:r>
              <a:rPr lang="th-TH" sz="3600" b="1" dirty="0" smtClean="0">
                <a:solidFill>
                  <a:schemeClr val="bg1"/>
                </a:solidFill>
              </a:rPr>
              <a:t>สยามบรมราชกุมารี</a:t>
            </a:r>
            <a:endParaRPr lang="en-US" sz="36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591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โครงการประกวดโรงเรียนปลอดขยะ </a:t>
            </a:r>
          </a:p>
          <a:p>
            <a:pPr algn="ctr"/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Zero Waste School)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52400" y="1889641"/>
            <a:ext cx="89916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นโยบาย การสนับสนุน และแผนการดำเนินงาน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กระบวนการส่งเสริมความรู้ความเข้าใจ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r>
              <a:rPr lang="th-TH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	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30</a:t>
            </a:r>
            <a:r>
              <a:rPr lang="th-TH" sz="28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และการสร้างวินัยในการจัดการขยะมูลฝอย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070C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กระบวนส่งเสริมการมีส่วนร่วมในการจัดการขยะมูลฝอย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 20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การจัดการขยะภายในโรงเรียน โดยใช้หลัก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3Rs		4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	คะแนน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 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ผลสำเร็จและความยั่งยืนของโรงเรียนปลอดขยะ		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ส่วนที่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6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การจัดการขยะตามหลักปรัชญาเศรษฐกิจพอเพียง</a:t>
            </a:r>
            <a:r>
              <a:rPr lang="th-TH" sz="2800" b="1" dirty="0" smtClean="0">
                <a:solidFill>
                  <a:srgbClr val="CC99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10 	คะแนน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rgbClr val="CC9900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CC99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และส่งเสริมคุณภาพสิ่งแวดล้อม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/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					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รวม	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140</a:t>
            </a:r>
            <a:r>
              <a:rPr kumimoji="0" lang="th-TH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	คะแนน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งานสุจิตรา\003 งานปี 2562\006 green city\รูป\004 อบรม 4-5 เม.ย. 62\IMG_59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ผลกระทบของขยะมูลฝอย</a:t>
            </a:r>
            <a:endParaRPr lang="en-US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5" name="Picture 3" descr="J:\พื้นหลัง\นำ-7.jpg"/>
          <p:cNvPicPr>
            <a:picLocks noChangeAspect="1" noChangeArrowheads="1"/>
          </p:cNvPicPr>
          <p:nvPr/>
        </p:nvPicPr>
        <p:blipFill>
          <a:blip r:embed="rId4" cstate="print"/>
          <a:srcRect l="16567" r="14179"/>
          <a:stretch>
            <a:fillRect/>
          </a:stretch>
        </p:blipFill>
        <p:spPr bwMode="auto">
          <a:xfrm>
            <a:off x="685800" y="3581400"/>
            <a:ext cx="2491048" cy="2362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09600" y="5867400"/>
            <a:ext cx="4648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สัตว์พาหะ</a:t>
            </a:r>
            <a:endParaRPr kumimoji="0" lang="en-US" sz="8000" b="1" i="0" u="none" strike="noStrike" kern="120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6" name="Picture 4" descr="J:\พื้นหลัง\15279984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981200"/>
            <a:ext cx="2466975" cy="18478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800600" y="3886200"/>
            <a:ext cx="4648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กลิ่น</a:t>
            </a:r>
            <a:endParaRPr kumimoji="0" lang="en-US" sz="8000" b="1" i="0" u="none" strike="noStrike" kern="120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7" name="Picture 5" descr="J:\พื้นหลัง\omdio5o53icpl7Er4nS-o.png"/>
          <p:cNvPicPr>
            <a:picLocks noChangeAspect="1" noChangeArrowheads="1"/>
          </p:cNvPicPr>
          <p:nvPr/>
        </p:nvPicPr>
        <p:blipFill>
          <a:blip r:embed="rId6" cstate="print"/>
          <a:srcRect l="5597" r="10037"/>
          <a:stretch>
            <a:fillRect/>
          </a:stretch>
        </p:blipFill>
        <p:spPr bwMode="auto">
          <a:xfrm>
            <a:off x="3048000" y="4114800"/>
            <a:ext cx="2091267" cy="1981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ส่วนที่ ๑</a:t>
            </a:r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นโยบาย การสนับสนุน และแผนการดำเนินงาน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Picture 2" descr="G:\one page\พื้น+โลโก้\พื้นหลังขยะ\hiclipart.com-id_dxvc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74150"/>
            <a:ext cx="6781800" cy="3683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1.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นโยบายและการสื่อสารนโยบายของผู้บริหารภายในโรงเรียน </a:t>
            </a:r>
            <a:endParaRPr lang="th-TH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0300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1.2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การสนับสนุนของผู้บริหารโรงเรียน 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8288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1.3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แผนการดำเนินงานโรงเรียนปลอดขยะ </a:t>
            </a:r>
          </a:p>
        </p:txBody>
      </p:sp>
      <p:pic>
        <p:nvPicPr>
          <p:cNvPr id="15362" name="Picture 2" descr="G:\one page\พื้น+โลโก้\zero waste school\blog5800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652877"/>
            <a:ext cx="4495800" cy="42051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one page\พื้น+โลโก้\พื้นหลังขยะ\hiclipart.com-id_dxvc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74150"/>
            <a:ext cx="6781800" cy="368385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45720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ส่วนที่ ๒</a:t>
            </a:r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กระบวนการส่งเสริมความรู้ความเข้าใจ</a:t>
            </a: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และการสร้างวินัยในการจัดการขยะมูลฝอย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2.1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กระบวนการพัฒนาและส่งเสริมความรู้ความเข้าใจ</a:t>
            </a: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การจัดการขยะมูลฝอย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1295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กระบวนการส่งเสริมวินัยในการจัดการขยะมูลฝอย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19812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2.3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ความรู้ ความเข้าใจของผู้เรียนและบุคลากรภายในโรงเรียน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26670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2.4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จุดเรียนรู้หรือแหล่งเรียนรู้ในโรงเรียน  </a:t>
            </a:r>
          </a:p>
        </p:txBody>
      </p:sp>
      <p:pic>
        <p:nvPicPr>
          <p:cNvPr id="16386" name="Picture 2" descr="G:\one page\พื้น+โลโก้\พื้นหลังขยะ\children-cleaning-the-school-clipart-3-300x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352800"/>
            <a:ext cx="4953000" cy="330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ส่วนที่ ๓</a:t>
            </a:r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กระบวนส่งเสริมการมีส่วนร่วม</a:t>
            </a: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ในการจัดการขยะมูลฝอย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2" descr="G:\one page\พื้น+โลโก้\พื้นหลังขยะ\hiclipart.com-id_dxvc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74150"/>
            <a:ext cx="6781800" cy="3683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3.1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การมีส่วนร่วมของผู้เรียนและบุคลากรภายในโรงเรียน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877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3.2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การมีส่วนร่วมของภาคส่วนต่างๆ ภายนอกโรงเรียน</a:t>
            </a:r>
          </a:p>
        </p:txBody>
      </p:sp>
      <p:pic>
        <p:nvPicPr>
          <p:cNvPr id="17410" name="Picture 2" descr="G:\one page\พื้น+โลโก้\พื้นหลังขยะ\volunteer-children-cleaning-park_1308-19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828800"/>
            <a:ext cx="5962650" cy="4295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ส่วนที่ ๔</a:t>
            </a:r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การจัดการขยะภายในโรงเรียน โดยใช้หลัก 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3Rs</a:t>
            </a:r>
          </a:p>
        </p:txBody>
      </p:sp>
      <p:pic>
        <p:nvPicPr>
          <p:cNvPr id="4" name="Picture 2" descr="G:\one page\พื้น+โลโก้\พื้นหลังขยะ\hiclipart.com-id_dxvc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74150"/>
            <a:ext cx="6781800" cy="3683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4.1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การบริหารจัดการขยะมูลฝอยของโรงเรียน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8382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4.2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กิจกรรมการลดปริมาณขยะมูลฝอยตั้งแต่ต้นทาง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14110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4.3 กิจกรรมการจัดการขยะทั้ง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ประเภทอย่างมีประสิทธิภาพ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21336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4.4 นวัตกรรมการจัดการขยะมูลฝอยของโรงเรียน</a:t>
            </a:r>
          </a:p>
        </p:txBody>
      </p:sp>
      <p:pic>
        <p:nvPicPr>
          <p:cNvPr id="18434" name="Picture 2" descr="G:\one page\พื้น+โลโก้\พื้นหลังขยะ\garbage-sorting-banners-set_1284-15573.jpg"/>
          <p:cNvPicPr>
            <a:picLocks noChangeAspect="1" noChangeArrowheads="1"/>
          </p:cNvPicPr>
          <p:nvPr/>
        </p:nvPicPr>
        <p:blipFill>
          <a:blip r:embed="rId3" cstate="print"/>
          <a:srcRect t="50000" r="160"/>
          <a:stretch>
            <a:fillRect/>
          </a:stretch>
        </p:blipFill>
        <p:spPr bwMode="auto">
          <a:xfrm>
            <a:off x="1600200" y="3352800"/>
            <a:ext cx="5953125" cy="2981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ส่วนที่ ๕</a:t>
            </a:r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ผลสำเร็จและความยั่งยืนของโรงเรียนปลอดขยะ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2" descr="G:\one page\พื้น+โลโก้\พื้นหลังขยะ\hiclipart.com-id_dxvc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74150"/>
            <a:ext cx="6781800" cy="3683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5.1 นวัตกรรมการจัดการขยะมูลฝอยของโรงเรียน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7620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5.2 ปริมาณมูลฝอยที่นำกลับมาใช้ประโยชน์ผ่านกิจกรรม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5.3 ปริมาณขยะมูลฝอยที่นำไปกำจัดลดลง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8288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5.4 ความยั่งยืนในการดำเนินงานโรงเรียนปลอดขยะ </a:t>
            </a:r>
          </a:p>
        </p:txBody>
      </p:sp>
      <p:pic>
        <p:nvPicPr>
          <p:cNvPr id="19459" name="Picture 3" descr="G:\one page\พื้น+โลโก้\พื้นหลังขยะ\cleaning-school-clip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743200"/>
            <a:ext cx="5857875" cy="3657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:\พื้นหลัง\ddkjehdbbgfaaiec6fjc8.jpg"/>
          <p:cNvPicPr>
            <a:picLocks noChangeAspect="1" noChangeArrowheads="1"/>
          </p:cNvPicPr>
          <p:nvPr/>
        </p:nvPicPr>
        <p:blipFill>
          <a:blip r:embed="rId3" cstate="print"/>
          <a:srcRect l="5009" r="198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1816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th-TH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ปนเปื้อนในแหล่งน้ำ</a:t>
            </a:r>
            <a:endParaRPr lang="en-US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ส่วนที่ ๖</a:t>
            </a:r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การจัดการขยะตามหลักปรัชญาเศรษฐกิจพอเพียงและส่งเสริมคุณภาพสิ่งแวดล้อม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2" descr="G:\one page\พื้น+โลโก้\พื้นหลังขยะ\hiclipart.com-id_dxvc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74150"/>
            <a:ext cx="6781800" cy="3683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6.1 ดำเนินกิจกรรมการจัดการขยะตามหลักเศรษฐกิจพอเพียง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7620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6.2 การส่งเสริมและรักษาคุณภาพสิ่งแวดล้อม</a:t>
            </a:r>
          </a:p>
        </p:txBody>
      </p:sp>
      <p:pic>
        <p:nvPicPr>
          <p:cNvPr id="11" name="Picture 2" descr="G:\one page\พื้น+โลโก้\พื้นหลังขยะ\childhood_background_kids_cleaning_outdoor_colored_cartoon_68322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905000"/>
            <a:ext cx="4953000" cy="4391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J:\พื้นหลัง\47134118_2228712687159826_7520350755904028672_n.jpg"/>
          <p:cNvPicPr>
            <a:picLocks noChangeAspect="1" noChangeArrowheads="1"/>
          </p:cNvPicPr>
          <p:nvPr/>
        </p:nvPicPr>
        <p:blipFill>
          <a:blip r:embed="rId3" cstate="print"/>
          <a:srcRect r="57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2438400"/>
          </a:xfrm>
        </p:spPr>
        <p:txBody>
          <a:bodyPr>
            <a:noAutofit/>
          </a:bodyPr>
          <a:lstStyle/>
          <a:p>
            <a:pPr algn="ctr"/>
            <a:r>
              <a:rPr lang="th-TH" sz="138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จบการนำเสนอ</a:t>
            </a:r>
            <a:endParaRPr lang="en-US" sz="138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J:\พื้นหลัง\32_20180504162232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757" y="0"/>
            <a:ext cx="9199757" cy="6858000"/>
          </a:xfrm>
          <a:prstGeom prst="rect">
            <a:avLst/>
          </a:prstGeo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191000" y="5715000"/>
            <a:ext cx="49530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th-TH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กระทบระบบนิเวศ</a:t>
            </a:r>
            <a:endParaRPr lang="en-US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J:\พื้นหลัง\72262a0a6 copy.jpg"/>
          <p:cNvPicPr>
            <a:picLocks noChangeAspect="1" noChangeArrowheads="1"/>
          </p:cNvPicPr>
          <p:nvPr/>
        </p:nvPicPr>
        <p:blipFill>
          <a:blip r:embed="rId3" cstate="print"/>
          <a:srcRect l="5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พื้นหลัง\w6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J:\พื้นหลัง\49690692_2289436794420748_6222172323475095552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2139</TotalTime>
  <Words>490</Words>
  <Application>Microsoft Office PowerPoint</Application>
  <PresentationFormat>นำเสนอทางหน้าจอ (4:3)</PresentationFormat>
  <Paragraphs>146</Paragraphs>
  <Slides>52</Slides>
  <Notes>51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52</vt:i4>
      </vt:variant>
    </vt:vector>
  </HeadingPairs>
  <TitlesOfParts>
    <vt:vector size="59" baseType="lpstr">
      <vt:lpstr>Angsana New</vt:lpstr>
      <vt:lpstr>Arial</vt:lpstr>
      <vt:lpstr>Calibri</vt:lpstr>
      <vt:lpstr>Cordia New</vt:lpstr>
      <vt:lpstr>DB Soda X</vt:lpstr>
      <vt:lpstr>Times New Roman</vt:lpstr>
      <vt:lpstr>Office Theme</vt:lpstr>
      <vt:lpstr>งานนำเสนอ PowerPoint</vt:lpstr>
      <vt:lpstr>แนวทางการขับเคลื่อนโรงเรียนกำจัดขยะ แบบครบวงจร (Zero Waste School)  โดยใช้หลัก 3Rs  วันที่  ๒  กันยายน  ๒๕๖๒   โดย สำนักงานทรัพยากรธรรมชาติและสิ่งแวดล้อมจังหวัดเพชรบูรณ์ จัดโดย สำนักงานเขตพื้นที่การศึกษามัธยมศึกษา เขต ๔๐</vt:lpstr>
      <vt:lpstr>ขยะมูลฝอย</vt:lpstr>
      <vt:lpstr>ผลกระทบของขยะมูลฝอย</vt:lpstr>
      <vt:lpstr>ปนเปื้อนในแหล่งน้ำ</vt:lpstr>
      <vt:lpstr>กระทบระบบนิเวศ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ขยะ และ ระยะเวลาย่อยสลายตามธรรมชาติ</vt:lpstr>
      <vt:lpstr>ปริมาณขยะมูลฝอยประเทศไทย</vt:lpstr>
      <vt:lpstr>ประเภทขยะที่พบ</vt:lpstr>
      <vt:lpstr>ขยะอินทรีย์ พบ 64%</vt:lpstr>
      <vt:lpstr>ขยะรีไซเคิล พบ 30%</vt:lpstr>
      <vt:lpstr>ขยะอันตราย พบ 3 %</vt:lpstr>
      <vt:lpstr>ขยะทั่วไป พบ 3%</vt:lpstr>
      <vt:lpstr>ประเภทขยะที่พบ</vt:lpstr>
      <vt:lpstr>งานนำเสนอ PowerPoint</vt:lpstr>
      <vt:lpstr>การจัดการขยะมูลฝอย</vt:lpstr>
      <vt:lpstr>งานนำเสนอ PowerPoint</vt:lpstr>
      <vt:lpstr>การลดปริมาณขยะ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Zero Waste  School</vt:lpstr>
      <vt:lpstr>ขยะในโรงเรียน</vt:lpstr>
      <vt:lpstr>เกิดจากใคร</vt:lpstr>
      <vt:lpstr>นักเรียน</vt:lpstr>
      <vt:lpstr>ร้านค้าในโรงเรียน</vt:lpstr>
      <vt:lpstr>ต้นไม้/สวนหย่อมในโรงเรียน</vt:lpstr>
      <vt:lpstr> กรมส่งเสริมคุณภาพสิ่งแวดล้อม กระทรวงทรัพยากรธรรมชาติและสิ่งแวดล้อม ได้จัดทำโครงการ “โรงเรียนปลอดขยะ”            (Zero Waste School) ขึ้น โดยมีวัตถุประสงค์ เพื่อเฉลิม        พระเกียรติ สมเด็จพระกนิษฐาธิราชเจ้า กรมสมเด็จพระเทพรัตนราชสุดาฯ     สยามบรมราชกุมารี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จบการนำเสนอ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MNRE-PC02</dc:creator>
  <cp:lastModifiedBy>Windows10</cp:lastModifiedBy>
  <cp:revision>220</cp:revision>
  <dcterms:created xsi:type="dcterms:W3CDTF">2018-02-15T06:51:59Z</dcterms:created>
  <dcterms:modified xsi:type="dcterms:W3CDTF">2019-09-01T10:13:00Z</dcterms:modified>
</cp:coreProperties>
</file>